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4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28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A8168-B766-4426-A947-9DE7A4BC5A7B}" type="datetimeFigureOut">
              <a:rPr lang="ru-RU" smtClean="0"/>
              <a:pPr/>
              <a:t>23.02.2014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50696-3EE2-4DED-8BA7-E47A055890E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A8168-B766-4426-A947-9DE7A4BC5A7B}" type="datetimeFigureOut">
              <a:rPr lang="ru-RU" smtClean="0"/>
              <a:pPr/>
              <a:t>23.02.2014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50696-3EE2-4DED-8BA7-E47A055890E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A8168-B766-4426-A947-9DE7A4BC5A7B}" type="datetimeFigureOut">
              <a:rPr lang="ru-RU" smtClean="0"/>
              <a:pPr/>
              <a:t>23.02.2014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50696-3EE2-4DED-8BA7-E47A055890E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A8168-B766-4426-A947-9DE7A4BC5A7B}" type="datetimeFigureOut">
              <a:rPr lang="ru-RU" smtClean="0"/>
              <a:pPr/>
              <a:t>23.02.2014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50696-3EE2-4DED-8BA7-E47A055890E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A8168-B766-4426-A947-9DE7A4BC5A7B}" type="datetimeFigureOut">
              <a:rPr lang="ru-RU" smtClean="0"/>
              <a:pPr/>
              <a:t>23.02.2014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3DC50696-3EE2-4DED-8BA7-E47A055890E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A8168-B766-4426-A947-9DE7A4BC5A7B}" type="datetimeFigureOut">
              <a:rPr lang="ru-RU" smtClean="0"/>
              <a:pPr/>
              <a:t>23.02.2014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50696-3EE2-4DED-8BA7-E47A055890E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A8168-B766-4426-A947-9DE7A4BC5A7B}" type="datetimeFigureOut">
              <a:rPr lang="ru-RU" smtClean="0"/>
              <a:pPr/>
              <a:t>23.02.2014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50696-3EE2-4DED-8BA7-E47A055890E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A8168-B766-4426-A947-9DE7A4BC5A7B}" type="datetimeFigureOut">
              <a:rPr lang="ru-RU" smtClean="0"/>
              <a:pPr/>
              <a:t>23.02.2014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50696-3EE2-4DED-8BA7-E47A055890E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A8168-B766-4426-A947-9DE7A4BC5A7B}" type="datetimeFigureOut">
              <a:rPr lang="ru-RU" smtClean="0"/>
              <a:pPr/>
              <a:t>23.02.2014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50696-3EE2-4DED-8BA7-E47A055890E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A8168-B766-4426-A947-9DE7A4BC5A7B}" type="datetimeFigureOut">
              <a:rPr lang="ru-RU" smtClean="0"/>
              <a:pPr/>
              <a:t>23.02.2014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50696-3EE2-4DED-8BA7-E47A055890E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A8168-B766-4426-A947-9DE7A4BC5A7B}" type="datetimeFigureOut">
              <a:rPr lang="ru-RU" smtClean="0"/>
              <a:pPr/>
              <a:t>23.02.2014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50696-3EE2-4DED-8BA7-E47A055890E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04FA8168-B766-4426-A947-9DE7A4BC5A7B}" type="datetimeFigureOut">
              <a:rPr lang="ru-RU" smtClean="0"/>
              <a:pPr/>
              <a:t>23.02.2014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3DC50696-3EE2-4DED-8BA7-E47A055890E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548681"/>
            <a:ext cx="7772400" cy="1728192"/>
          </a:xfrm>
        </p:spPr>
        <p:txBody>
          <a:bodyPr>
            <a:normAutofit fontScale="90000"/>
          </a:bodyPr>
          <a:lstStyle/>
          <a:p>
            <a:r>
              <a:rPr lang="ru-RU" sz="28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Резюме</a:t>
            </a:r>
            <a:br>
              <a:rPr lang="ru-RU" sz="28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учителя начальных классов</a:t>
            </a:r>
            <a:br>
              <a:rPr lang="ru-RU" sz="28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МКОУ «</a:t>
            </a:r>
            <a:r>
              <a:rPr lang="ru-RU" sz="28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Сулюклинская</a:t>
            </a:r>
            <a:r>
              <a:rPr lang="ru-RU" sz="28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средняя школа» </a:t>
            </a:r>
            <a:r>
              <a:rPr lang="ru-RU" sz="28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филиал «</a:t>
            </a:r>
            <a:r>
              <a:rPr lang="ru-RU" sz="28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Абултаевская</a:t>
            </a:r>
            <a:r>
              <a:rPr lang="ru-RU" sz="28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основная школа»</a:t>
            </a:r>
            <a:endParaRPr lang="ru-RU" sz="2800" b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356992"/>
            <a:ext cx="6400800" cy="2281808"/>
          </a:xfrm>
        </p:spPr>
        <p:txBody>
          <a:bodyPr>
            <a:normAutofit/>
          </a:bodyPr>
          <a:lstStyle/>
          <a:p>
            <a:r>
              <a:rPr lang="ru-RU" sz="4000" dirty="0" smtClean="0">
                <a:solidFill>
                  <a:schemeClr val="tx1"/>
                </a:solidFill>
              </a:rPr>
              <a:t>Шамсутдиновой</a:t>
            </a:r>
          </a:p>
          <a:p>
            <a:r>
              <a:rPr lang="ru-RU" sz="4000" dirty="0" smtClean="0">
                <a:solidFill>
                  <a:schemeClr val="tx1"/>
                </a:solidFill>
              </a:rPr>
              <a:t> </a:t>
            </a:r>
            <a:r>
              <a:rPr lang="ru-RU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Анфисы</a:t>
            </a:r>
          </a:p>
          <a:p>
            <a:r>
              <a:rPr lang="ru-RU" sz="4000" dirty="0" err="1" smtClean="0">
                <a:solidFill>
                  <a:schemeClr val="tx1"/>
                </a:solidFill>
              </a:rPr>
              <a:t>Хайрзамановны</a:t>
            </a:r>
            <a:endParaRPr lang="ru-RU" sz="4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u="sng" dirty="0" smtClean="0">
                <a:solidFill>
                  <a:srgbClr val="FF0000"/>
                </a:solidFill>
                <a:latin typeface="+mn-lt"/>
              </a:rPr>
              <a:t>Мои увлечения</a:t>
            </a:r>
            <a:endParaRPr lang="ru-RU" sz="4000" u="sng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Люблю с коллективом « Весёлые ребята»  участвовать  в конкурсе театральных коллективов:</a:t>
            </a:r>
          </a:p>
          <a:p>
            <a:r>
              <a:rPr lang="ru-RU" dirty="0" smtClean="0"/>
              <a:t>Грамота за 1 место в районном конкурсе (2010г.)</a:t>
            </a:r>
          </a:p>
          <a:p>
            <a:r>
              <a:rPr lang="ru-RU" dirty="0" smtClean="0"/>
              <a:t>Грамота за 1 место в районном конкурсе (2011г.)</a:t>
            </a:r>
          </a:p>
          <a:p>
            <a:r>
              <a:rPr lang="ru-RU" dirty="0" smtClean="0"/>
              <a:t>Грамота за 3 место в районном конкурсе (2012г.)</a:t>
            </a:r>
          </a:p>
          <a:p>
            <a:r>
              <a:rPr lang="ru-RU" dirty="0" smtClean="0"/>
              <a:t>Грамота за 1 место в районном конкурсе (2013г.)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u="sng" dirty="0" smtClean="0">
                <a:solidFill>
                  <a:srgbClr val="FF0000"/>
                </a:solidFill>
                <a:latin typeface="+mn-lt"/>
              </a:rPr>
              <a:t>Планы на будущее</a:t>
            </a:r>
            <a:endParaRPr lang="ru-RU" sz="4000" u="sng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. В своей работе планирую использовать новые педагогические методики и технологии.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Содержание</a:t>
            </a:r>
            <a:endParaRPr lang="ru-RU" sz="4000" b="0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Общие сведения </a:t>
            </a:r>
          </a:p>
          <a:p>
            <a:pPr>
              <a:buNone/>
            </a:pPr>
            <a:r>
              <a:rPr lang="ru-RU" dirty="0" smtClean="0"/>
              <a:t>Повышение квалификации</a:t>
            </a:r>
          </a:p>
          <a:p>
            <a:pPr>
              <a:buNone/>
            </a:pPr>
            <a:r>
              <a:rPr lang="ru-RU" dirty="0" smtClean="0"/>
              <a:t>Работа по самообразованию</a:t>
            </a:r>
          </a:p>
          <a:p>
            <a:pPr>
              <a:buNone/>
            </a:pPr>
            <a:r>
              <a:rPr lang="ru-RU" dirty="0" smtClean="0"/>
              <a:t>Распространение педагогического опыта</a:t>
            </a:r>
          </a:p>
          <a:p>
            <a:pPr>
              <a:buNone/>
            </a:pPr>
            <a:r>
              <a:rPr lang="ru-RU" dirty="0" smtClean="0"/>
              <a:t>Использование современных информационных технологий</a:t>
            </a:r>
          </a:p>
          <a:p>
            <a:pPr>
              <a:buNone/>
            </a:pPr>
            <a:r>
              <a:rPr lang="ru-RU" dirty="0" smtClean="0"/>
              <a:t>Мои достижения </a:t>
            </a:r>
          </a:p>
          <a:p>
            <a:pPr>
              <a:buNone/>
            </a:pPr>
            <a:r>
              <a:rPr lang="ru-RU" dirty="0" smtClean="0"/>
              <a:t>Мои увлечения </a:t>
            </a:r>
          </a:p>
          <a:p>
            <a:pPr>
              <a:buNone/>
            </a:pPr>
            <a:r>
              <a:rPr lang="ru-RU" dirty="0" smtClean="0"/>
              <a:t>Планы на будущее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r>
              <a:rPr lang="ru-RU" sz="40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Общие сведения</a:t>
            </a:r>
            <a:endParaRPr lang="ru-RU" sz="4000" b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896544"/>
          </a:xfrm>
        </p:spPr>
        <p:txBody>
          <a:bodyPr>
            <a:normAutofit fontScale="70000" lnSpcReduction="20000"/>
          </a:bodyPr>
          <a:lstStyle/>
          <a:p>
            <a:r>
              <a:rPr lang="ru-RU" b="1" dirty="0" smtClean="0">
                <a:solidFill>
                  <a:schemeClr val="tx1"/>
                </a:solidFill>
              </a:rPr>
              <a:t>Образование – высшее </a:t>
            </a:r>
          </a:p>
          <a:p>
            <a:r>
              <a:rPr lang="ru-RU" b="1" dirty="0" smtClean="0"/>
              <a:t>ШГПИ 1990</a:t>
            </a:r>
            <a:r>
              <a:rPr lang="ru-RU" b="1" dirty="0" smtClean="0">
                <a:solidFill>
                  <a:schemeClr val="tx1"/>
                </a:solidFill>
              </a:rPr>
              <a:t> год, </a:t>
            </a:r>
          </a:p>
          <a:p>
            <a:endParaRPr lang="ru-RU" b="1" dirty="0" smtClean="0">
              <a:solidFill>
                <a:schemeClr val="tx1"/>
              </a:solidFill>
            </a:endParaRPr>
          </a:p>
          <a:p>
            <a:r>
              <a:rPr lang="ru-RU" b="1" dirty="0" smtClean="0">
                <a:solidFill>
                  <a:schemeClr val="tx1"/>
                </a:solidFill>
              </a:rPr>
              <a:t>учитель начальных классов </a:t>
            </a:r>
          </a:p>
          <a:p>
            <a:r>
              <a:rPr lang="ru-RU" b="1" dirty="0" smtClean="0">
                <a:solidFill>
                  <a:schemeClr val="tx1"/>
                </a:solidFill>
              </a:rPr>
              <a:t>МКОУ «</a:t>
            </a:r>
            <a:r>
              <a:rPr lang="ru-RU" b="1" dirty="0" err="1" smtClean="0"/>
              <a:t>Сулюклин</a:t>
            </a:r>
            <a:r>
              <a:rPr lang="ru-RU" b="1" dirty="0" err="1" smtClean="0">
                <a:solidFill>
                  <a:schemeClr val="tx1"/>
                </a:solidFill>
              </a:rPr>
              <a:t>ская</a:t>
            </a:r>
            <a:r>
              <a:rPr lang="ru-RU" b="1" dirty="0" smtClean="0">
                <a:solidFill>
                  <a:schemeClr val="tx1"/>
                </a:solidFill>
              </a:rPr>
              <a:t>  </a:t>
            </a:r>
            <a:r>
              <a:rPr lang="ru-RU" b="1" dirty="0" err="1" smtClean="0">
                <a:solidFill>
                  <a:schemeClr val="tx1"/>
                </a:solidFill>
              </a:rPr>
              <a:t>сош</a:t>
            </a:r>
            <a:r>
              <a:rPr lang="ru-RU" b="1" dirty="0" smtClean="0">
                <a:solidFill>
                  <a:schemeClr val="tx1"/>
                </a:solidFill>
              </a:rPr>
              <a:t>»</a:t>
            </a:r>
          </a:p>
          <a:p>
            <a:r>
              <a:rPr lang="ru-RU" b="1" dirty="0" smtClean="0"/>
              <a:t>Филиал « </a:t>
            </a:r>
            <a:r>
              <a:rPr lang="ru-RU" b="1" dirty="0" err="1" smtClean="0"/>
              <a:t>Абултаевская</a:t>
            </a:r>
            <a:r>
              <a:rPr lang="ru-RU" b="1" dirty="0" smtClean="0"/>
              <a:t> школа» </a:t>
            </a:r>
            <a:r>
              <a:rPr lang="ru-RU" b="1" dirty="0" smtClean="0">
                <a:solidFill>
                  <a:schemeClr val="tx1"/>
                </a:solidFill>
              </a:rPr>
              <a:t> 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chemeClr val="tx1"/>
                </a:solidFill>
              </a:rPr>
              <a:t> </a:t>
            </a:r>
          </a:p>
          <a:p>
            <a:r>
              <a:rPr lang="ru-RU" b="1" dirty="0" smtClean="0">
                <a:solidFill>
                  <a:schemeClr val="tx1"/>
                </a:solidFill>
              </a:rPr>
              <a:t>Специальность </a:t>
            </a:r>
          </a:p>
          <a:p>
            <a:r>
              <a:rPr lang="ru-RU" b="1" dirty="0" smtClean="0"/>
              <a:t>Учитель информатики</a:t>
            </a:r>
            <a:endParaRPr lang="ru-RU" b="1" dirty="0" smtClean="0">
              <a:solidFill>
                <a:schemeClr val="tx1"/>
              </a:solidFill>
            </a:endParaRPr>
          </a:p>
          <a:p>
            <a:r>
              <a:rPr lang="ru-RU" b="1" dirty="0" smtClean="0">
                <a:solidFill>
                  <a:schemeClr val="tx1"/>
                </a:solidFill>
              </a:rPr>
              <a:t>учитель начальных классов </a:t>
            </a:r>
          </a:p>
          <a:p>
            <a:pPr marL="0" indent="0">
              <a:buNone/>
            </a:pPr>
            <a:endParaRPr lang="ru-RU" b="1" dirty="0" smtClean="0">
              <a:solidFill>
                <a:schemeClr val="tx1"/>
              </a:solidFill>
            </a:endParaRPr>
          </a:p>
          <a:p>
            <a:endParaRPr lang="ru-RU" b="1" dirty="0" smtClean="0">
              <a:solidFill>
                <a:schemeClr val="tx1"/>
              </a:solidFill>
            </a:endParaRPr>
          </a:p>
          <a:p>
            <a:r>
              <a:rPr lang="ru-RU" b="1" dirty="0" smtClean="0">
                <a:solidFill>
                  <a:schemeClr val="tx1"/>
                </a:solidFill>
              </a:rPr>
              <a:t>Стаж – с 1983 года </a:t>
            </a:r>
          </a:p>
          <a:p>
            <a:r>
              <a:rPr lang="ru-RU" b="1" dirty="0" smtClean="0">
                <a:solidFill>
                  <a:schemeClr val="tx1"/>
                </a:solidFill>
              </a:rPr>
              <a:t>Занимаемая должность - учитель начальных классов</a:t>
            </a:r>
          </a:p>
          <a:p>
            <a:r>
              <a:rPr lang="ru-RU" b="1" dirty="0" smtClean="0"/>
              <a:t>Первая квалификационная категория</a:t>
            </a:r>
            <a:r>
              <a:rPr lang="ru-RU" b="1" dirty="0" smtClean="0">
                <a:solidFill>
                  <a:schemeClr val="tx1"/>
                </a:solidFill>
              </a:rPr>
              <a:t> </a:t>
            </a:r>
          </a:p>
          <a:p>
            <a:pPr>
              <a:buNone/>
            </a:pPr>
            <a:endParaRPr lang="ru-RU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ru-RU" b="1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u="sng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Повышение  квалификации:</a:t>
            </a:r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040560"/>
          </a:xfrm>
        </p:spPr>
        <p:txBody>
          <a:bodyPr>
            <a:normAutofit/>
          </a:bodyPr>
          <a:lstStyle/>
          <a:p>
            <a:pPr>
              <a:buNone/>
            </a:pPr>
            <a:endParaRPr lang="ru-RU" dirty="0"/>
          </a:p>
          <a:p>
            <a:r>
              <a:rPr lang="ru-RU" dirty="0" smtClean="0"/>
              <a:t>« Использование ЭОР  в процессе обучения в начальной школе»НОУДПО </a:t>
            </a:r>
            <a:r>
              <a:rPr lang="ru-RU" dirty="0"/>
              <a:t>«Институт» АЙТИ» </a:t>
            </a:r>
            <a:r>
              <a:rPr lang="ru-RU" dirty="0" smtClean="0"/>
              <a:t> 2012 г.- Удостоверение</a:t>
            </a:r>
            <a:endParaRPr lang="ru-RU" dirty="0"/>
          </a:p>
          <a:p>
            <a:r>
              <a:rPr lang="ru-RU" dirty="0"/>
              <a:t> </a:t>
            </a:r>
            <a:r>
              <a:rPr lang="ru-RU" dirty="0" smtClean="0"/>
              <a:t>«</a:t>
            </a:r>
            <a:r>
              <a:rPr lang="ru-RU" dirty="0"/>
              <a:t>Применение пакета свободного программного </a:t>
            </a:r>
            <a:r>
              <a:rPr lang="ru-RU" dirty="0" smtClean="0"/>
              <a:t>обучения» НОУДПО «Институт» АЙТИ» 2009г. -  Свидетельство  </a:t>
            </a:r>
            <a:endParaRPr lang="ru-RU" dirty="0"/>
          </a:p>
          <a:p>
            <a:r>
              <a:rPr lang="ru-RU" dirty="0"/>
              <a:t> </a:t>
            </a:r>
            <a:r>
              <a:rPr lang="ru-RU" dirty="0" smtClean="0"/>
              <a:t>«</a:t>
            </a:r>
            <a:r>
              <a:rPr lang="ru-RU" dirty="0"/>
              <a:t>Создание информационно-образовательной среды как условие внедрения ФГОС НОО</a:t>
            </a:r>
            <a:r>
              <a:rPr lang="ru-RU" dirty="0" smtClean="0"/>
              <a:t>» 2012 г. -  Удостоверение </a:t>
            </a:r>
          </a:p>
          <a:p>
            <a:endParaRPr lang="ru-RU" dirty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lc="http://schemas.openxmlformats.org/drawingml/2006/lockedCanvas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692696"/>
            <a:ext cx="8229600" cy="55223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lc="http://schemas.openxmlformats.org/drawingml/2006/lockedCanvas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lc="http://schemas.openxmlformats.org/drawingml/2006/lockedCanvas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lc="http://schemas.openxmlformats.org/drawingml/2006/lockedCanvas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Уча других, мы учимся сами" (Сенека)</a:t>
            </a:r>
            <a:endParaRPr lang="ru-RU" u="sng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" name="Содержимое 3"/>
          <p:cNvGrpSpPr>
            <a:grpSpLocks noGrp="1"/>
          </p:cNvGrpSpPr>
          <p:nvPr>
            <p:ph idx="1"/>
          </p:nvPr>
        </p:nvGrpSpPr>
        <p:grpSpPr>
          <a:xfrm>
            <a:off x="467544" y="1556792"/>
            <a:ext cx="3680401" cy="4813995"/>
            <a:chOff x="-116790" y="-618806"/>
            <a:chExt cx="8595245" cy="7476806"/>
          </a:xfrm>
        </p:grpSpPr>
        <p:pic>
          <p:nvPicPr>
            <p:cNvPr id="5" name="Picture 3" descr="hand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="" xmlns:lc="http://schemas.openxmlformats.org/drawingml/2006/lockedCanvas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16790" y="-618806"/>
              <a:ext cx="8595245" cy="6857999"/>
            </a:xfrm>
            <a:prstGeom prst="rect">
              <a:avLst/>
            </a:prstGeom>
            <a:noFill/>
            <a:extLst>
              <a:ext uri="{909E8E84-426E-40DD-AFC4-6F175D3DCCD1}">
                <a14:hiddenFill xmlns="" xmlns:lc="http://schemas.openxmlformats.org/drawingml/2006/lockedCanvas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6" name="Group 4"/>
            <p:cNvGrpSpPr>
              <a:grpSpLocks/>
            </p:cNvGrpSpPr>
            <p:nvPr/>
          </p:nvGrpSpPr>
          <p:grpSpPr bwMode="auto">
            <a:xfrm>
              <a:off x="7564" y="1533526"/>
              <a:ext cx="3741" cy="3475039"/>
              <a:chOff x="1214" y="966"/>
              <a:chExt cx="3741" cy="2189"/>
            </a:xfrm>
          </p:grpSpPr>
          <p:sp>
            <p:nvSpPr>
              <p:cNvPr id="14" name="Line 5"/>
              <p:cNvSpPr>
                <a:spLocks noChangeShapeType="1"/>
              </p:cNvSpPr>
              <p:nvPr/>
            </p:nvSpPr>
            <p:spPr bwMode="auto">
              <a:xfrm>
                <a:off x="3134" y="977"/>
                <a:ext cx="0" cy="1860"/>
              </a:xfrm>
              <a:prstGeom prst="line">
                <a:avLst/>
              </a:prstGeom>
              <a:noFill/>
              <a:ln w="76200">
                <a:solidFill>
                  <a:schemeClr val="accent1"/>
                </a:solidFill>
                <a:round/>
                <a:headEnd/>
                <a:tailEnd/>
              </a:ln>
              <a:effectLst>
                <a:prstShdw prst="shdw17" dist="17961" dir="2700000">
                  <a:schemeClr val="accent1">
                    <a:gamma/>
                    <a:shade val="60000"/>
                    <a:invGamma/>
                  </a:schemeClr>
                </a:prstShdw>
              </a:effectLst>
              <a:extLst>
                <a:ext uri="{909E8E84-426E-40DD-AFC4-6F175D3DCCD1}">
                  <a14:hiddenFill xmlns="" xmlns:lc="http://schemas.openxmlformats.org/drawingml/2006/lockedCanvas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15" name="Line 6"/>
              <p:cNvSpPr>
                <a:spLocks noChangeShapeType="1"/>
              </p:cNvSpPr>
              <p:nvPr/>
            </p:nvSpPr>
            <p:spPr bwMode="auto">
              <a:xfrm rot="687174" flipH="1">
                <a:off x="3430" y="966"/>
                <a:ext cx="4" cy="1905"/>
              </a:xfrm>
              <a:prstGeom prst="line">
                <a:avLst/>
              </a:prstGeom>
              <a:noFill/>
              <a:ln w="76200">
                <a:solidFill>
                  <a:schemeClr val="accent1"/>
                </a:solidFill>
                <a:round/>
                <a:headEnd/>
                <a:tailEnd/>
              </a:ln>
              <a:effectLst>
                <a:prstShdw prst="shdw17" dist="17961" dir="2700000">
                  <a:schemeClr val="accent1">
                    <a:gamma/>
                    <a:shade val="60000"/>
                    <a:invGamma/>
                  </a:schemeClr>
                </a:prstShdw>
              </a:effectLst>
              <a:extLst>
                <a:ext uri="{909E8E84-426E-40DD-AFC4-6F175D3DCCD1}">
                  <a14:hiddenFill xmlns="" xmlns:lc="http://schemas.openxmlformats.org/drawingml/2006/lockedCanvas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16" name="Line 7"/>
              <p:cNvSpPr>
                <a:spLocks noChangeShapeType="1"/>
              </p:cNvSpPr>
              <p:nvPr/>
            </p:nvSpPr>
            <p:spPr bwMode="auto">
              <a:xfrm rot="1393728" flipH="1">
                <a:off x="3716" y="1050"/>
                <a:ext cx="36" cy="1902"/>
              </a:xfrm>
              <a:prstGeom prst="line">
                <a:avLst/>
              </a:prstGeom>
              <a:noFill/>
              <a:ln w="76200">
                <a:solidFill>
                  <a:schemeClr val="accent1"/>
                </a:solidFill>
                <a:round/>
                <a:headEnd/>
                <a:tailEnd/>
              </a:ln>
              <a:effectLst>
                <a:prstShdw prst="shdw17" dist="17961" dir="2700000">
                  <a:schemeClr val="accent1">
                    <a:gamma/>
                    <a:shade val="60000"/>
                    <a:invGamma/>
                  </a:schemeClr>
                </a:prstShdw>
              </a:effectLst>
              <a:extLst>
                <a:ext uri="{909E8E84-426E-40DD-AFC4-6F175D3DCCD1}">
                  <a14:hiddenFill xmlns="" xmlns:lc="http://schemas.openxmlformats.org/drawingml/2006/lockedCanvas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17" name="Line 8"/>
              <p:cNvSpPr>
                <a:spLocks noChangeShapeType="1"/>
              </p:cNvSpPr>
              <p:nvPr/>
            </p:nvSpPr>
            <p:spPr bwMode="auto">
              <a:xfrm rot="2123596" flipH="1">
                <a:off x="3958" y="1162"/>
                <a:ext cx="4" cy="1922"/>
              </a:xfrm>
              <a:prstGeom prst="line">
                <a:avLst/>
              </a:prstGeom>
              <a:noFill/>
              <a:ln w="76200">
                <a:solidFill>
                  <a:schemeClr val="accent1"/>
                </a:solidFill>
                <a:round/>
                <a:headEnd/>
                <a:tailEnd/>
              </a:ln>
              <a:effectLst>
                <a:prstShdw prst="shdw17" dist="17961" dir="2700000">
                  <a:schemeClr val="accent1">
                    <a:gamma/>
                    <a:shade val="60000"/>
                    <a:invGamma/>
                  </a:schemeClr>
                </a:prstShdw>
              </a:effectLst>
              <a:extLst>
                <a:ext uri="{909E8E84-426E-40DD-AFC4-6F175D3DCCD1}">
                  <a14:hiddenFill xmlns="" xmlns:lc="http://schemas.openxmlformats.org/drawingml/2006/lockedCanvas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18" name="Line 9"/>
              <p:cNvSpPr>
                <a:spLocks noChangeShapeType="1"/>
              </p:cNvSpPr>
              <p:nvPr/>
            </p:nvSpPr>
            <p:spPr bwMode="auto">
              <a:xfrm rot="2726013" flipV="1">
                <a:off x="3923" y="1487"/>
                <a:ext cx="162" cy="1843"/>
              </a:xfrm>
              <a:prstGeom prst="line">
                <a:avLst/>
              </a:prstGeom>
              <a:noFill/>
              <a:ln w="76200">
                <a:solidFill>
                  <a:schemeClr val="accent1"/>
                </a:solidFill>
                <a:round/>
                <a:headEnd/>
                <a:tailEnd/>
              </a:ln>
              <a:effectLst>
                <a:prstShdw prst="shdw17" dist="17961" dir="2700000">
                  <a:schemeClr val="accent1">
                    <a:gamma/>
                    <a:shade val="60000"/>
                    <a:invGamma/>
                  </a:schemeClr>
                </a:prstShdw>
              </a:effectLst>
              <a:extLst>
                <a:ext uri="{909E8E84-426E-40DD-AFC4-6F175D3DCCD1}">
                  <a14:hiddenFill xmlns="" xmlns:lc="http://schemas.openxmlformats.org/drawingml/2006/lockedCanvas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19" name="Line 10"/>
              <p:cNvSpPr>
                <a:spLocks noChangeShapeType="1"/>
              </p:cNvSpPr>
              <p:nvPr/>
            </p:nvSpPr>
            <p:spPr bwMode="auto">
              <a:xfrm rot="20465400">
                <a:off x="1625" y="1530"/>
                <a:ext cx="937" cy="1448"/>
              </a:xfrm>
              <a:prstGeom prst="line">
                <a:avLst/>
              </a:prstGeom>
              <a:noFill/>
              <a:ln w="76200">
                <a:solidFill>
                  <a:schemeClr val="accent1"/>
                </a:solidFill>
                <a:round/>
                <a:headEnd/>
                <a:tailEnd/>
              </a:ln>
              <a:effectLst>
                <a:prstShdw prst="shdw17" dist="17961" dir="2700000">
                  <a:schemeClr val="accent1">
                    <a:gamma/>
                    <a:shade val="60000"/>
                    <a:invGamma/>
                  </a:schemeClr>
                </a:prstShdw>
              </a:effectLst>
              <a:extLst>
                <a:ext uri="{909E8E84-426E-40DD-AFC4-6F175D3DCCD1}">
                  <a14:hiddenFill xmlns="" xmlns:lc="http://schemas.openxmlformats.org/drawingml/2006/lockedCanvas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20" name="Line 11"/>
              <p:cNvSpPr>
                <a:spLocks noChangeShapeType="1"/>
              </p:cNvSpPr>
              <p:nvPr/>
            </p:nvSpPr>
            <p:spPr bwMode="auto">
              <a:xfrm rot="21172657">
                <a:off x="1876" y="1305"/>
                <a:ext cx="911" cy="1583"/>
              </a:xfrm>
              <a:prstGeom prst="line">
                <a:avLst/>
              </a:prstGeom>
              <a:noFill/>
              <a:ln w="76200">
                <a:solidFill>
                  <a:schemeClr val="accent1"/>
                </a:solidFill>
                <a:round/>
                <a:headEnd/>
                <a:tailEnd/>
              </a:ln>
              <a:effectLst>
                <a:prstShdw prst="shdw17" dist="17961" dir="2700000">
                  <a:schemeClr val="accent1">
                    <a:gamma/>
                    <a:shade val="60000"/>
                    <a:invGamma/>
                  </a:schemeClr>
                </a:prstShdw>
              </a:effectLst>
              <a:extLst>
                <a:ext uri="{909E8E84-426E-40DD-AFC4-6F175D3DCCD1}">
                  <a14:hiddenFill xmlns="" xmlns:lc="http://schemas.openxmlformats.org/drawingml/2006/lockedCanvas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21" name="Line 12"/>
              <p:cNvSpPr>
                <a:spLocks noChangeShapeType="1"/>
              </p:cNvSpPr>
              <p:nvPr/>
            </p:nvSpPr>
            <p:spPr bwMode="auto">
              <a:xfrm rot="301534">
                <a:off x="2106" y="1251"/>
                <a:ext cx="956" cy="1591"/>
              </a:xfrm>
              <a:prstGeom prst="line">
                <a:avLst/>
              </a:prstGeom>
              <a:noFill/>
              <a:ln w="76200">
                <a:solidFill>
                  <a:schemeClr val="accent1"/>
                </a:solidFill>
                <a:round/>
                <a:headEnd/>
                <a:tailEnd/>
              </a:ln>
              <a:effectLst>
                <a:prstShdw prst="shdw17" dist="17961" dir="2700000">
                  <a:schemeClr val="accent1">
                    <a:gamma/>
                    <a:shade val="60000"/>
                    <a:invGamma/>
                  </a:schemeClr>
                </a:prstShdw>
              </a:effectLst>
              <a:extLst>
                <a:ext uri="{909E8E84-426E-40DD-AFC4-6F175D3DCCD1}">
                  <a14:hiddenFill xmlns="" xmlns:lc="http://schemas.openxmlformats.org/drawingml/2006/lockedCanvas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22" name="Line 13"/>
              <p:cNvSpPr>
                <a:spLocks noChangeShapeType="1"/>
              </p:cNvSpPr>
              <p:nvPr/>
            </p:nvSpPr>
            <p:spPr bwMode="auto">
              <a:xfrm rot="908736">
                <a:off x="2481" y="1105"/>
                <a:ext cx="865" cy="1685"/>
              </a:xfrm>
              <a:prstGeom prst="line">
                <a:avLst/>
              </a:prstGeom>
              <a:noFill/>
              <a:ln w="76200">
                <a:solidFill>
                  <a:schemeClr val="accent1"/>
                </a:solidFill>
                <a:round/>
                <a:headEnd/>
                <a:tailEnd/>
              </a:ln>
              <a:effectLst>
                <a:prstShdw prst="shdw17" dist="17961" dir="2700000">
                  <a:schemeClr val="accent1">
                    <a:gamma/>
                    <a:shade val="60000"/>
                    <a:invGamma/>
                  </a:schemeClr>
                </a:prstShdw>
              </a:effectLst>
              <a:extLst>
                <a:ext uri="{909E8E84-426E-40DD-AFC4-6F175D3DCCD1}">
                  <a14:hiddenFill xmlns="" xmlns:lc="http://schemas.openxmlformats.org/drawingml/2006/lockedCanvas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23" name="Line 14"/>
              <p:cNvSpPr>
                <a:spLocks noChangeShapeType="1"/>
              </p:cNvSpPr>
              <p:nvPr/>
            </p:nvSpPr>
            <p:spPr bwMode="auto">
              <a:xfrm rot="20465400">
                <a:off x="1388" y="1993"/>
                <a:ext cx="1269" cy="1046"/>
              </a:xfrm>
              <a:prstGeom prst="line">
                <a:avLst/>
              </a:prstGeom>
              <a:noFill/>
              <a:ln w="76200">
                <a:solidFill>
                  <a:schemeClr val="accent1"/>
                </a:solidFill>
                <a:round/>
                <a:headEnd/>
                <a:tailEnd/>
              </a:ln>
              <a:effectLst>
                <a:prstShdw prst="shdw17" dist="17961" dir="2700000">
                  <a:schemeClr val="accent1">
                    <a:gamma/>
                    <a:shade val="60000"/>
                    <a:invGamma/>
                  </a:schemeClr>
                </a:prstShdw>
              </a:effectLst>
              <a:extLst>
                <a:ext uri="{909E8E84-426E-40DD-AFC4-6F175D3DCCD1}">
                  <a14:hiddenFill xmlns="" xmlns:lc="http://schemas.openxmlformats.org/drawingml/2006/lockedCanvas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24" name="Line 15"/>
              <p:cNvSpPr>
                <a:spLocks noChangeShapeType="1"/>
              </p:cNvSpPr>
              <p:nvPr/>
            </p:nvSpPr>
            <p:spPr bwMode="auto">
              <a:xfrm rot="20465400">
                <a:off x="1214" y="2448"/>
                <a:ext cx="1487" cy="635"/>
              </a:xfrm>
              <a:prstGeom prst="line">
                <a:avLst/>
              </a:prstGeom>
              <a:noFill/>
              <a:ln w="76200">
                <a:solidFill>
                  <a:schemeClr val="accent1"/>
                </a:solidFill>
                <a:round/>
                <a:headEnd/>
                <a:tailEnd/>
              </a:ln>
              <a:effectLst>
                <a:prstShdw prst="shdw17" dist="17961" dir="2700000">
                  <a:schemeClr val="accent1">
                    <a:gamma/>
                    <a:shade val="60000"/>
                    <a:invGamma/>
                  </a:schemeClr>
                </a:prstShdw>
              </a:effectLst>
              <a:extLst>
                <a:ext uri="{909E8E84-426E-40DD-AFC4-6F175D3DCCD1}">
                  <a14:hiddenFill xmlns="" xmlns:lc="http://schemas.openxmlformats.org/drawingml/2006/lockedCanvas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25" name="Line 16"/>
              <p:cNvSpPr>
                <a:spLocks noChangeShapeType="1"/>
              </p:cNvSpPr>
              <p:nvPr/>
            </p:nvSpPr>
            <p:spPr bwMode="auto">
              <a:xfrm rot="1134600" flipH="1">
                <a:off x="3518" y="1965"/>
                <a:ext cx="1306" cy="1116"/>
              </a:xfrm>
              <a:prstGeom prst="line">
                <a:avLst/>
              </a:prstGeom>
              <a:noFill/>
              <a:ln w="76200">
                <a:solidFill>
                  <a:schemeClr val="accent1"/>
                </a:solidFill>
                <a:round/>
                <a:headEnd/>
                <a:tailEnd/>
              </a:ln>
              <a:effectLst>
                <a:prstShdw prst="shdw17" dist="17961" dir="2700000">
                  <a:schemeClr val="accent1">
                    <a:gamma/>
                    <a:shade val="60000"/>
                    <a:invGamma/>
                  </a:schemeClr>
                </a:prstShdw>
              </a:effectLst>
              <a:extLst>
                <a:ext uri="{909E8E84-426E-40DD-AFC4-6F175D3DCCD1}">
                  <a14:hiddenFill xmlns="" xmlns:lc="http://schemas.openxmlformats.org/drawingml/2006/lockedCanvas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26" name="Line 17"/>
              <p:cNvSpPr>
                <a:spLocks noChangeShapeType="1"/>
              </p:cNvSpPr>
              <p:nvPr/>
            </p:nvSpPr>
            <p:spPr bwMode="auto">
              <a:xfrm rot="1134600" flipH="1">
                <a:off x="3476" y="2518"/>
                <a:ext cx="1479" cy="637"/>
              </a:xfrm>
              <a:prstGeom prst="line">
                <a:avLst/>
              </a:prstGeom>
              <a:noFill/>
              <a:ln w="76200">
                <a:solidFill>
                  <a:schemeClr val="accent1"/>
                </a:solidFill>
                <a:round/>
                <a:headEnd/>
                <a:tailEnd/>
              </a:ln>
              <a:effectLst>
                <a:prstShdw prst="shdw17" dist="17961" dir="2700000">
                  <a:schemeClr val="accent1">
                    <a:gamma/>
                    <a:shade val="60000"/>
                    <a:invGamma/>
                  </a:schemeClr>
                </a:prstShdw>
              </a:effectLst>
              <a:extLst>
                <a:ext uri="{909E8E84-426E-40DD-AFC4-6F175D3DCCD1}">
                  <a14:hiddenFill xmlns="" xmlns:lc="http://schemas.openxmlformats.org/drawingml/2006/lockedCanvas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</p:grpSp>
        <p:sp>
          <p:nvSpPr>
            <p:cNvPr id="7" name="WordArt 32"/>
            <p:cNvSpPr>
              <a:spLocks noChangeArrowheads="1" noChangeShapeType="1" noTextEdit="1"/>
            </p:cNvSpPr>
            <p:nvPr/>
          </p:nvSpPr>
          <p:spPr bwMode="auto">
            <a:xfrm>
              <a:off x="1908175" y="5157788"/>
              <a:ext cx="6480175" cy="407987"/>
            </a:xfrm>
            <a:prstGeom prst="rect">
              <a:avLst/>
            </a:prstGeom>
            <a:extLst>
              <a:ext uri="{91240B29-F687-4F45-9708-019B960494DF}">
                <a14:hiddenLine xmlns="" xmlns:lc="http://schemas.openxmlformats.org/drawingml/2006/lockedCanvas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lc="http://schemas.openxmlformats.org/drawingml/2006/lockedCanvas" xmlns:a14="http://schemas.microsoft.com/office/drawing/2010/main">
                  <a:effectLst/>
                </a14:hiddenEffects>
              </a:ext>
            </a:extLst>
          </p:spPr>
          <p:txBody>
            <a:bodyPr wrap="none" numCol="1" fromWordArt="1">
              <a:prstTxWarp prst="textPlain">
                <a:avLst>
                  <a:gd name="adj" fmla="val 50000"/>
                </a:avLst>
              </a:prstTxWarp>
            </a:bodyPr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algn="ctr"/>
              <a:r>
                <a:rPr lang="ru-RU" sz="3600" kern="10" spc="720">
                  <a:solidFill>
                    <a:srgbClr val="740000"/>
                  </a:solidFill>
                  <a:latin typeface="Century Gothic"/>
                </a:rPr>
                <a:t>От знаний, умений и навыков - </a:t>
              </a:r>
            </a:p>
          </p:txBody>
        </p:sp>
        <p:sp>
          <p:nvSpPr>
            <p:cNvPr id="8" name="WordArt 33"/>
            <p:cNvSpPr>
              <a:spLocks noChangeArrowheads="1" noChangeShapeType="1" noTextEdit="1"/>
            </p:cNvSpPr>
            <p:nvPr/>
          </p:nvSpPr>
          <p:spPr bwMode="auto">
            <a:xfrm>
              <a:off x="1835150" y="5757863"/>
              <a:ext cx="6624638" cy="1100137"/>
            </a:xfrm>
            <a:prstGeom prst="rect">
              <a:avLst/>
            </a:prstGeom>
            <a:extLst>
              <a:ext uri="{91240B29-F687-4F45-9708-019B960494DF}">
                <a14:hiddenLine xmlns="" xmlns:lc="http://schemas.openxmlformats.org/drawingml/2006/lockedCanvas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lc="http://schemas.openxmlformats.org/drawingml/2006/lockedCanvas" xmlns:a14="http://schemas.microsoft.com/office/drawing/2010/main">
                  <a:effectLst/>
                </a14:hiddenEffects>
              </a:ext>
            </a:extLst>
          </p:spPr>
          <p:txBody>
            <a:bodyPr wrap="none" numCol="1" fromWordArt="1">
              <a:prstTxWarp prst="textPlain">
                <a:avLst>
                  <a:gd name="adj" fmla="val 50000"/>
                </a:avLst>
              </a:prstTxWarp>
            </a:bodyPr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algn="ctr"/>
              <a:r>
                <a:rPr lang="ru-RU" sz="3600" kern="10" spc="720">
                  <a:solidFill>
                    <a:srgbClr val="700000"/>
                  </a:solidFill>
                  <a:latin typeface="Palatino Linotype"/>
                </a:rPr>
                <a:t>к универсальным учебным действиям</a:t>
              </a:r>
            </a:p>
          </p:txBody>
        </p:sp>
        <p:grpSp>
          <p:nvGrpSpPr>
            <p:cNvPr id="9" name="Group 39"/>
            <p:cNvGrpSpPr>
              <a:grpSpLocks/>
            </p:cNvGrpSpPr>
            <p:nvPr/>
          </p:nvGrpSpPr>
          <p:grpSpPr bwMode="auto">
            <a:xfrm>
              <a:off x="2101746" y="4192589"/>
              <a:ext cx="5777045" cy="914400"/>
              <a:chOff x="1262" y="2659"/>
              <a:chExt cx="3740" cy="576"/>
            </a:xfrm>
          </p:grpSpPr>
          <p:sp>
            <p:nvSpPr>
              <p:cNvPr id="11" name="Rectangle 40"/>
              <p:cNvSpPr>
                <a:spLocks noChangeArrowheads="1"/>
              </p:cNvSpPr>
              <p:nvPr/>
            </p:nvSpPr>
            <p:spPr bwMode="auto">
              <a:xfrm rot="21267433">
                <a:off x="1262" y="3004"/>
                <a:ext cx="1633" cy="136"/>
              </a:xfrm>
              <a:prstGeom prst="rect">
                <a:avLst/>
              </a:prstGeom>
              <a:gradFill rotWithShape="1">
                <a:gsLst>
                  <a:gs pos="0">
                    <a:srgbClr val="FAE3B7"/>
                  </a:gs>
                  <a:gs pos="17999">
                    <a:srgbClr val="A28949"/>
                  </a:gs>
                  <a:gs pos="31000">
                    <a:srgbClr val="835E17"/>
                  </a:gs>
                  <a:gs pos="33000">
                    <a:srgbClr val="BD922A"/>
                  </a:gs>
                  <a:gs pos="37000">
                    <a:srgbClr val="FBE4AE"/>
                  </a:gs>
                  <a:gs pos="78999">
                    <a:srgbClr val="BD922A"/>
                  </a:gs>
                  <a:gs pos="87000">
                    <a:srgbClr val="BD922A"/>
                  </a:gs>
                  <a:gs pos="100000">
                    <a:srgbClr val="FBE4AE"/>
                  </a:gs>
                </a:gsLst>
                <a:lin ang="189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lc="http://schemas.openxmlformats.org/drawingml/2006/lockedCanvas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lc="http://schemas.openxmlformats.org/drawingml/2006/lockedCanvas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12" name="Rectangle 41"/>
              <p:cNvSpPr>
                <a:spLocks noChangeArrowheads="1"/>
              </p:cNvSpPr>
              <p:nvPr/>
            </p:nvSpPr>
            <p:spPr bwMode="auto">
              <a:xfrm rot="332567" flipH="1">
                <a:off x="3383" y="3042"/>
                <a:ext cx="1619" cy="136"/>
              </a:xfrm>
              <a:prstGeom prst="rect">
                <a:avLst/>
              </a:prstGeom>
              <a:gradFill rotWithShape="1">
                <a:gsLst>
                  <a:gs pos="0">
                    <a:srgbClr val="FAE3B7"/>
                  </a:gs>
                  <a:gs pos="17999">
                    <a:srgbClr val="A28949"/>
                  </a:gs>
                  <a:gs pos="31000">
                    <a:srgbClr val="835E17"/>
                  </a:gs>
                  <a:gs pos="33000">
                    <a:srgbClr val="BD922A"/>
                  </a:gs>
                  <a:gs pos="37000">
                    <a:srgbClr val="FBE4AE"/>
                  </a:gs>
                  <a:gs pos="78999">
                    <a:srgbClr val="BD922A"/>
                  </a:gs>
                  <a:gs pos="87000">
                    <a:srgbClr val="BD922A"/>
                  </a:gs>
                  <a:gs pos="100000">
                    <a:srgbClr val="FBE4AE"/>
                  </a:gs>
                </a:gsLst>
                <a:lin ang="189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lc="http://schemas.openxmlformats.org/drawingml/2006/lockedCanvas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lc="http://schemas.openxmlformats.org/drawingml/2006/lockedCanvas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13" name="AutoShape 42"/>
              <p:cNvSpPr>
                <a:spLocks noChangeArrowheads="1"/>
              </p:cNvSpPr>
              <p:nvPr/>
            </p:nvSpPr>
            <p:spPr bwMode="auto">
              <a:xfrm rot="10800000">
                <a:off x="2812" y="2659"/>
                <a:ext cx="621" cy="576"/>
              </a:xfrm>
              <a:custGeom>
                <a:avLst/>
                <a:gdLst>
                  <a:gd name="G0" fmla="+- 7726 0 0"/>
                  <a:gd name="G1" fmla="+- -11795994 0 0"/>
                  <a:gd name="G2" fmla="+- 0 0 -11795994"/>
                  <a:gd name="T0" fmla="*/ 0 256 1"/>
                  <a:gd name="T1" fmla="*/ 180 256 1"/>
                  <a:gd name="G3" fmla="+- -11795994 T0 T1"/>
                  <a:gd name="T2" fmla="*/ 0 256 1"/>
                  <a:gd name="T3" fmla="*/ 90 256 1"/>
                  <a:gd name="G4" fmla="+- -11795994 T2 T3"/>
                  <a:gd name="G5" fmla="*/ G4 2 1"/>
                  <a:gd name="T4" fmla="*/ 90 256 1"/>
                  <a:gd name="T5" fmla="*/ 0 256 1"/>
                  <a:gd name="G6" fmla="+- -11795994 T4 T5"/>
                  <a:gd name="G7" fmla="*/ G6 2 1"/>
                  <a:gd name="G8" fmla="abs -11795994"/>
                  <a:gd name="T6" fmla="*/ 0 256 1"/>
                  <a:gd name="T7" fmla="*/ 90 256 1"/>
                  <a:gd name="G9" fmla="+- G8 T6 T7"/>
                  <a:gd name="G10" fmla="?: G9 G7 G5"/>
                  <a:gd name="T8" fmla="*/ 0 256 1"/>
                  <a:gd name="T9" fmla="*/ 360 256 1"/>
                  <a:gd name="G11" fmla="+- G10 T8 T9"/>
                  <a:gd name="G12" fmla="?: G10 G11 G10"/>
                  <a:gd name="T10" fmla="*/ 0 256 1"/>
                  <a:gd name="T11" fmla="*/ 360 256 1"/>
                  <a:gd name="G13" fmla="+- G12 T10 T11"/>
                  <a:gd name="G14" fmla="?: G12 G13 G12"/>
                  <a:gd name="G15" fmla="+- 0 0 G14"/>
                  <a:gd name="G16" fmla="+- 10800 0 0"/>
                  <a:gd name="G17" fmla="+- 10800 0 7726"/>
                  <a:gd name="G18" fmla="*/ 7726 1 2"/>
                  <a:gd name="G19" fmla="+- G18 5400 0"/>
                  <a:gd name="G20" fmla="cos G19 -11795994"/>
                  <a:gd name="G21" fmla="sin G19 -11795994"/>
                  <a:gd name="G22" fmla="+- G20 10800 0"/>
                  <a:gd name="G23" fmla="+- G21 10800 0"/>
                  <a:gd name="G24" fmla="+- 10800 0 G20"/>
                  <a:gd name="G25" fmla="+- 7726 10800 0"/>
                  <a:gd name="G26" fmla="?: G9 G17 G25"/>
                  <a:gd name="G27" fmla="?: G9 0 21600"/>
                  <a:gd name="G28" fmla="cos 10800 -11795994"/>
                  <a:gd name="G29" fmla="sin 10800 -11795994"/>
                  <a:gd name="G30" fmla="sin 7726 -11795994"/>
                  <a:gd name="G31" fmla="+- G28 10800 0"/>
                  <a:gd name="G32" fmla="+- G29 10800 0"/>
                  <a:gd name="G33" fmla="+- G30 10800 0"/>
                  <a:gd name="G34" fmla="?: G4 0 G31"/>
                  <a:gd name="G35" fmla="?: -11795994 G34 0"/>
                  <a:gd name="G36" fmla="?: G6 G35 G31"/>
                  <a:gd name="G37" fmla="+- 21600 0 G36"/>
                  <a:gd name="G38" fmla="?: G4 0 G33"/>
                  <a:gd name="G39" fmla="?: -11795994 G38 G32"/>
                  <a:gd name="G40" fmla="?: G6 G39 0"/>
                  <a:gd name="G41" fmla="?: G4 G32 21600"/>
                  <a:gd name="G42" fmla="?: G6 G41 G33"/>
                  <a:gd name="T12" fmla="*/ 10800 w 21600"/>
                  <a:gd name="T13" fmla="*/ 0 h 21600"/>
                  <a:gd name="T14" fmla="*/ 1537 w 21600"/>
                  <a:gd name="T15" fmla="*/ 10798 h 21600"/>
                  <a:gd name="T16" fmla="*/ 10800 w 21600"/>
                  <a:gd name="T17" fmla="*/ 3074 h 21600"/>
                  <a:gd name="T18" fmla="*/ 20063 w 21600"/>
                  <a:gd name="T19" fmla="*/ 10798 h 21600"/>
                  <a:gd name="T20" fmla="*/ G36 w 21600"/>
                  <a:gd name="T21" fmla="*/ G40 h 21600"/>
                  <a:gd name="T22" fmla="*/ G37 w 21600"/>
                  <a:gd name="T23" fmla="*/ G42 h 21600"/>
                </a:gdLst>
                <a:ahLst/>
                <a:cxnLst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T20" t="T21" r="T22" b="T23"/>
                <a:pathLst>
                  <a:path w="21600" h="21600">
                    <a:moveTo>
                      <a:pt x="3074" y="10799"/>
                    </a:moveTo>
                    <a:cubicBezTo>
                      <a:pt x="3074" y="6532"/>
                      <a:pt x="6533" y="3073"/>
                      <a:pt x="10800" y="3074"/>
                    </a:cubicBezTo>
                    <a:cubicBezTo>
                      <a:pt x="15066" y="3074"/>
                      <a:pt x="18525" y="6532"/>
                      <a:pt x="18525" y="10799"/>
                    </a:cubicBezTo>
                    <a:lnTo>
                      <a:pt x="21599" y="10798"/>
                    </a:lnTo>
                    <a:cubicBezTo>
                      <a:pt x="21599" y="4834"/>
                      <a:pt x="16764" y="-1"/>
                      <a:pt x="10799" y="0"/>
                    </a:cubicBezTo>
                    <a:cubicBezTo>
                      <a:pt x="4835" y="0"/>
                      <a:pt x="0" y="4834"/>
                      <a:pt x="0" y="10798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AE3B7"/>
                  </a:gs>
                  <a:gs pos="17999">
                    <a:srgbClr val="A28949"/>
                  </a:gs>
                  <a:gs pos="31000">
                    <a:srgbClr val="835E17"/>
                  </a:gs>
                  <a:gs pos="33000">
                    <a:srgbClr val="BD922A"/>
                  </a:gs>
                  <a:gs pos="37000">
                    <a:srgbClr val="FBE4AE"/>
                  </a:gs>
                  <a:gs pos="78999">
                    <a:srgbClr val="BD922A"/>
                  </a:gs>
                  <a:gs pos="87000">
                    <a:srgbClr val="BD922A"/>
                  </a:gs>
                  <a:gs pos="100000">
                    <a:srgbClr val="FBE4AE"/>
                  </a:gs>
                </a:gsLst>
                <a:lin ang="189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lc="http://schemas.openxmlformats.org/drawingml/2006/lockedCanvas" xmlns:a14="http://schemas.microsoft.com/office/drawing/2010/main" w="1905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lc="http://schemas.openxmlformats.org/drawingml/2006/lockedCanvas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</p:grpSp>
        <p:sp>
          <p:nvSpPr>
            <p:cNvPr id="10" name="WordArt 43"/>
            <p:cNvSpPr>
              <a:spLocks noChangeArrowheads="1" noChangeShapeType="1" noTextEdit="1"/>
            </p:cNvSpPr>
            <p:nvPr/>
          </p:nvSpPr>
          <p:spPr bwMode="auto">
            <a:xfrm>
              <a:off x="1547813" y="1125538"/>
              <a:ext cx="6696075" cy="879475"/>
            </a:xfrm>
            <a:prstGeom prst="rect">
              <a:avLst/>
            </a:prstGeom>
            <a:extLst>
              <a:ext uri="{AF507438-7753-43E0-B8FC-AC1667EBCBE1}">
                <a14:hiddenEffects xmlns="" xmlns:lc="http://schemas.openxmlformats.org/drawingml/2006/lockedCanvas" xmlns:a14="http://schemas.microsoft.com/office/drawing/2010/main">
                  <a:effectLst/>
                </a14:hiddenEffects>
              </a:ext>
            </a:extLst>
          </p:spPr>
          <p:txBody>
            <a:bodyPr wrap="none" numCol="1" fromWordArt="1">
              <a:prstTxWarp prst="textPlain">
                <a:avLst>
                  <a:gd name="adj" fmla="val 50000"/>
                </a:avLst>
              </a:prstTxWarp>
            </a:bodyPr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algn="ctr"/>
              <a:endParaRPr lang="ru-RU" sz="13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993366"/>
                </a:solidFill>
                <a:latin typeface="Arial"/>
                <a:cs typeface="Arial"/>
              </a:endParaRPr>
            </a:p>
          </p:txBody>
        </p:sp>
      </p:grpSp>
      <p:sp>
        <p:nvSpPr>
          <p:cNvPr id="28" name="Прямоугольник 27"/>
          <p:cNvSpPr/>
          <p:nvPr/>
        </p:nvSpPr>
        <p:spPr>
          <a:xfrm>
            <a:off x="4355976" y="1628800"/>
            <a:ext cx="432048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/>
              <a:t>В течение 7 лет успешно реализую идеи развивающего обучения  системы«Перспективная начальная школа», цель которой - оптимальное общее развитие каждого ребенка.</a:t>
            </a:r>
            <a:br>
              <a:rPr lang="ru-RU" sz="2800" b="1" dirty="0" smtClean="0"/>
            </a:br>
            <a:endParaRPr lang="ru-RU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Распространение </a:t>
            </a:r>
            <a:br>
              <a:rPr lang="ru-RU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педагогического опыта</a:t>
            </a:r>
            <a:endParaRPr lang="ru-RU" b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Открытые уроки  и внеклассные мероприятия (для учителей и родителей</a:t>
            </a:r>
            <a:r>
              <a:rPr lang="ru-RU" dirty="0"/>
              <a:t>)</a:t>
            </a:r>
            <a:endParaRPr lang="ru-RU" dirty="0" smtClean="0"/>
          </a:p>
          <a:p>
            <a:r>
              <a:rPr lang="ru-RU" dirty="0" smtClean="0"/>
              <a:t> Фестиваль </a:t>
            </a:r>
            <a:r>
              <a:rPr lang="ru-RU" dirty="0" err="1" smtClean="0"/>
              <a:t>пед.мастерства</a:t>
            </a:r>
            <a:r>
              <a:rPr lang="ru-RU" dirty="0" smtClean="0"/>
              <a:t> </a:t>
            </a:r>
            <a:r>
              <a:rPr lang="ru-RU" dirty="0"/>
              <a:t>« Учитель – мастер</a:t>
            </a:r>
            <a:r>
              <a:rPr lang="ru-RU" dirty="0" smtClean="0"/>
              <a:t>» ( для учителей района)</a:t>
            </a:r>
          </a:p>
          <a:p>
            <a:r>
              <a:rPr lang="ru-RU" dirty="0" smtClean="0"/>
              <a:t>Выступление на  районном совещании по теме « Развивающее обучение – Перспективная начальная школа»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Использование современных информационных технологий</a:t>
            </a:r>
            <a:endParaRPr lang="ru-RU" b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Проектирование</a:t>
            </a:r>
          </a:p>
          <a:p>
            <a:r>
              <a:rPr lang="ru-RU" dirty="0" err="1" smtClean="0"/>
              <a:t>Здоровьесберегающие</a:t>
            </a:r>
            <a:r>
              <a:rPr lang="ru-RU" dirty="0" smtClean="0"/>
              <a:t> технологии</a:t>
            </a:r>
          </a:p>
          <a:p>
            <a:r>
              <a:rPr lang="ru-RU" dirty="0" smtClean="0"/>
              <a:t>Владение информационно- компьютерными технологиями на уровне пользователя</a:t>
            </a:r>
          </a:p>
          <a:p>
            <a:r>
              <a:rPr lang="ru-RU" dirty="0" smtClean="0"/>
              <a:t>Использование игровых, информационно- </a:t>
            </a:r>
          </a:p>
          <a:p>
            <a:r>
              <a:rPr lang="ru-RU" dirty="0" smtClean="0"/>
              <a:t>компьютерных технологий в процессе обучения и воспитания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Мои достижения</a:t>
            </a:r>
            <a:endParaRPr lang="ru-RU" sz="4000" b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r>
              <a:rPr lang="ru-RU" dirty="0" smtClean="0"/>
              <a:t>Благодарность от газеты «Новый мир» за помощь детям в подготовке к конкурсу (2007 )</a:t>
            </a:r>
          </a:p>
          <a:p>
            <a:r>
              <a:rPr lang="ru-RU" dirty="0" smtClean="0"/>
              <a:t>Сертификат от </a:t>
            </a:r>
            <a:r>
              <a:rPr lang="ru-RU" dirty="0" err="1" smtClean="0"/>
              <a:t>ИПКиПРО</a:t>
            </a:r>
            <a:r>
              <a:rPr lang="ru-RU" dirty="0" smtClean="0"/>
              <a:t> за  участии в областном конкурсе методических разработок ( 2008)</a:t>
            </a:r>
          </a:p>
          <a:p>
            <a:r>
              <a:rPr lang="ru-RU" dirty="0" smtClean="0"/>
              <a:t>Грамота от районного отдела образования за участие в фестивале </a:t>
            </a:r>
            <a:r>
              <a:rPr lang="ru-RU" dirty="0" err="1" smtClean="0"/>
              <a:t>педмастерства</a:t>
            </a:r>
            <a:r>
              <a:rPr lang="ru-RU" dirty="0" smtClean="0"/>
              <a:t> (2010</a:t>
            </a:r>
          </a:p>
          <a:p>
            <a:r>
              <a:rPr lang="ru-RU" dirty="0" smtClean="0"/>
              <a:t>Диплом от ИРОСТ за участие в областном конкурсе на самый читающий класс (2013)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527</TotalTime>
  <Words>329</Words>
  <Application>Microsoft Office PowerPoint</Application>
  <PresentationFormat>Экран (4:3)</PresentationFormat>
  <Paragraphs>62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Апекс</vt:lpstr>
      <vt:lpstr>Резюме учителя начальных классов МКОУ «Сулюклинская средняя школа»  филиал «Абултаевская основная школа»</vt:lpstr>
      <vt:lpstr>Содержание</vt:lpstr>
      <vt:lpstr> Общие сведения</vt:lpstr>
      <vt:lpstr> Повышение  квалификации: </vt:lpstr>
      <vt:lpstr>Слайд 5</vt:lpstr>
      <vt:lpstr>Уча других, мы учимся сами" (Сенека)</vt:lpstr>
      <vt:lpstr>Распространение  педагогического опыта</vt:lpstr>
      <vt:lpstr>Использование современных информационных технологий</vt:lpstr>
      <vt:lpstr>Мои достижения</vt:lpstr>
      <vt:lpstr>Мои увлечения</vt:lpstr>
      <vt:lpstr>Планы на будущее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42</cp:revision>
  <dcterms:created xsi:type="dcterms:W3CDTF">2014-01-29T18:16:11Z</dcterms:created>
  <dcterms:modified xsi:type="dcterms:W3CDTF">2014-02-23T17:34:21Z</dcterms:modified>
</cp:coreProperties>
</file>