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8168-B766-4426-A947-9DE7A4BC5A7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0696-3EE2-4DED-8BA7-E47A055890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8168-B766-4426-A947-9DE7A4BC5A7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0696-3EE2-4DED-8BA7-E47A05589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8168-B766-4426-A947-9DE7A4BC5A7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0696-3EE2-4DED-8BA7-E47A05589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8168-B766-4426-A947-9DE7A4BC5A7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0696-3EE2-4DED-8BA7-E47A05589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8168-B766-4426-A947-9DE7A4BC5A7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DC50696-3EE2-4DED-8BA7-E47A05589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8168-B766-4426-A947-9DE7A4BC5A7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0696-3EE2-4DED-8BA7-E47A05589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8168-B766-4426-A947-9DE7A4BC5A7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0696-3EE2-4DED-8BA7-E47A05589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8168-B766-4426-A947-9DE7A4BC5A7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0696-3EE2-4DED-8BA7-E47A05589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8168-B766-4426-A947-9DE7A4BC5A7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0696-3EE2-4DED-8BA7-E47A05589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8168-B766-4426-A947-9DE7A4BC5A7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0696-3EE2-4DED-8BA7-E47A05589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8168-B766-4426-A947-9DE7A4BC5A7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0696-3EE2-4DED-8BA7-E47A05589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4FA8168-B766-4426-A947-9DE7A4BC5A7B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C50696-3EE2-4DED-8BA7-E47A05589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Резюме</a:t>
            </a:r>
            <a:b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учителя начальных классов</a:t>
            </a:r>
            <a:b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МКОУ «</a:t>
            </a:r>
            <a:r>
              <a:rPr lang="ru-RU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Сулюклинская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средняя школа» </a:t>
            </a:r>
            <a:r>
              <a:rPr lang="ru-RU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филиал «</a:t>
            </a:r>
            <a:r>
              <a:rPr lang="ru-RU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Абултаевская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основная школа»</a:t>
            </a:r>
            <a:endParaRPr lang="ru-RU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Шамсутдиновой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Анфисы</a:t>
            </a:r>
          </a:p>
          <a:p>
            <a:r>
              <a:rPr lang="ru-RU" sz="4000" dirty="0" err="1" smtClean="0">
                <a:solidFill>
                  <a:schemeClr val="tx1"/>
                </a:solidFill>
              </a:rPr>
              <a:t>Хайрзамановны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u="sng" dirty="0" smtClean="0">
                <a:solidFill>
                  <a:srgbClr val="FF0000"/>
                </a:solidFill>
                <a:latin typeface="+mn-lt"/>
              </a:rPr>
              <a:t>Мои увлечения</a:t>
            </a:r>
            <a:endParaRPr lang="ru-RU" sz="4000" u="sn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Люблю с коллективом « Весёлые ребята»  участвовать  в конкурсе театральных коллективов:</a:t>
            </a:r>
          </a:p>
          <a:p>
            <a:r>
              <a:rPr lang="ru-RU" dirty="0" smtClean="0"/>
              <a:t>Грамота за 1 место в районном конкурсе (2010г.)</a:t>
            </a:r>
          </a:p>
          <a:p>
            <a:r>
              <a:rPr lang="ru-RU" dirty="0" smtClean="0"/>
              <a:t>Грамота за 1 место в районном конкурсе (2011г.)</a:t>
            </a:r>
          </a:p>
          <a:p>
            <a:r>
              <a:rPr lang="ru-RU" dirty="0" smtClean="0"/>
              <a:t>Грамота за 3 место в районном конкурсе (2012г.)</a:t>
            </a:r>
          </a:p>
          <a:p>
            <a:r>
              <a:rPr lang="ru-RU" dirty="0" smtClean="0"/>
              <a:t>Грамота за 1 место в районном конкурсе (2013г.)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u="sng" dirty="0" smtClean="0">
                <a:solidFill>
                  <a:srgbClr val="FF0000"/>
                </a:solidFill>
                <a:latin typeface="+mn-lt"/>
              </a:rPr>
              <a:t>Планы на будущее</a:t>
            </a:r>
            <a:endParaRPr lang="ru-RU" sz="4000" u="sn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 В своей работе планирую использовать новые педагогические методики и технологии.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4000" b="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Общие сведения </a:t>
            </a:r>
          </a:p>
          <a:p>
            <a:pPr>
              <a:buNone/>
            </a:pPr>
            <a:r>
              <a:rPr lang="ru-RU" dirty="0" smtClean="0"/>
              <a:t>Повышение квалификации</a:t>
            </a:r>
          </a:p>
          <a:p>
            <a:pPr>
              <a:buNone/>
            </a:pPr>
            <a:r>
              <a:rPr lang="ru-RU" dirty="0" smtClean="0"/>
              <a:t>Работа по самообразованию</a:t>
            </a:r>
          </a:p>
          <a:p>
            <a:pPr>
              <a:buNone/>
            </a:pPr>
            <a:r>
              <a:rPr lang="ru-RU" dirty="0" smtClean="0"/>
              <a:t>Распространение педагогического опыта</a:t>
            </a:r>
          </a:p>
          <a:p>
            <a:pPr>
              <a:buNone/>
            </a:pPr>
            <a:r>
              <a:rPr lang="ru-RU" dirty="0" smtClean="0"/>
              <a:t>Использование современных информационных технологий</a:t>
            </a:r>
          </a:p>
          <a:p>
            <a:pPr>
              <a:buNone/>
            </a:pPr>
            <a:r>
              <a:rPr lang="ru-RU" dirty="0" smtClean="0"/>
              <a:t>Мои достижения </a:t>
            </a:r>
          </a:p>
          <a:p>
            <a:pPr>
              <a:buNone/>
            </a:pPr>
            <a:r>
              <a:rPr lang="ru-RU" dirty="0" smtClean="0"/>
              <a:t>Мои увлечения </a:t>
            </a:r>
          </a:p>
          <a:p>
            <a:pPr>
              <a:buNone/>
            </a:pPr>
            <a:r>
              <a:rPr lang="ru-RU" dirty="0" smtClean="0"/>
              <a:t>Планы на будущее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Общие сведения</a:t>
            </a:r>
            <a:endParaRPr lang="ru-RU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Образование – высшее </a:t>
            </a:r>
          </a:p>
          <a:p>
            <a:r>
              <a:rPr lang="ru-RU" b="1" dirty="0" smtClean="0"/>
              <a:t>ШГПИ 1990</a:t>
            </a:r>
            <a:r>
              <a:rPr lang="ru-RU" b="1" dirty="0" smtClean="0">
                <a:solidFill>
                  <a:schemeClr val="tx1"/>
                </a:solidFill>
              </a:rPr>
              <a:t> год, 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учитель начальных классов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МКОУ «</a:t>
            </a:r>
            <a:r>
              <a:rPr lang="ru-RU" b="1" dirty="0" err="1" smtClean="0"/>
              <a:t>Сулюклин</a:t>
            </a:r>
            <a:r>
              <a:rPr lang="ru-RU" b="1" dirty="0" err="1" smtClean="0">
                <a:solidFill>
                  <a:schemeClr val="tx1"/>
                </a:solidFill>
              </a:rPr>
              <a:t>ская</a:t>
            </a:r>
            <a:r>
              <a:rPr lang="ru-RU" b="1" dirty="0" smtClean="0">
                <a:solidFill>
                  <a:schemeClr val="tx1"/>
                </a:solidFill>
              </a:rPr>
              <a:t>  </a:t>
            </a:r>
            <a:r>
              <a:rPr lang="ru-RU" b="1" dirty="0" err="1" smtClean="0">
                <a:solidFill>
                  <a:schemeClr val="tx1"/>
                </a:solidFill>
              </a:rPr>
              <a:t>сош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b="1" dirty="0" smtClean="0"/>
              <a:t>Филиал « </a:t>
            </a:r>
            <a:r>
              <a:rPr lang="ru-RU" b="1" dirty="0" err="1" smtClean="0"/>
              <a:t>Абултаевская</a:t>
            </a:r>
            <a:r>
              <a:rPr lang="ru-RU" b="1" dirty="0" smtClean="0"/>
              <a:t> школа»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Специальность </a:t>
            </a:r>
          </a:p>
          <a:p>
            <a:r>
              <a:rPr lang="ru-RU" b="1" dirty="0" smtClean="0"/>
              <a:t>Учитель информатики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учитель начальных классов </a:t>
            </a: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Стаж – с 1983 года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Занимаемая должность - учитель начальных классов</a:t>
            </a:r>
          </a:p>
          <a:p>
            <a:r>
              <a:rPr lang="ru-RU" b="1" dirty="0" smtClean="0"/>
              <a:t>Первая квалификационная категория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Повышение  квалификации: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r>
              <a:rPr lang="ru-RU" dirty="0" smtClean="0"/>
              <a:t>« Использование ЭОР  в процессе обучения в начальной школе»НОУДПО </a:t>
            </a:r>
            <a:r>
              <a:rPr lang="ru-RU" dirty="0"/>
              <a:t>«Институт» АЙТИ» </a:t>
            </a:r>
            <a:r>
              <a:rPr lang="ru-RU" dirty="0" smtClean="0"/>
              <a:t> 2012 г.- Удостоверение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«</a:t>
            </a:r>
            <a:r>
              <a:rPr lang="ru-RU" dirty="0"/>
              <a:t>Применение пакета свободного программного </a:t>
            </a:r>
            <a:r>
              <a:rPr lang="ru-RU" dirty="0" smtClean="0"/>
              <a:t>обучения» НОУДПО «Институт» АЙТИ» 2009г. -  Свидетельство  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«</a:t>
            </a:r>
            <a:r>
              <a:rPr lang="ru-RU" dirty="0"/>
              <a:t>Создание информационно-образовательной среды как условие внедрения ФГОС НОО</a:t>
            </a:r>
            <a:r>
              <a:rPr lang="ru-RU" dirty="0" smtClean="0"/>
              <a:t>» 2012 г. -  Удостоверение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8229600" cy="5522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lc="http://schemas.openxmlformats.org/drawingml/2006/lockedCanvas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lc="http://schemas.openxmlformats.org/drawingml/2006/lockedCanvas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lc="http://schemas.openxmlformats.org/drawingml/2006/lockedCanvas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 других, мы учимся сами" (Сенека)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Содержимое 3"/>
          <p:cNvGrpSpPr>
            <a:grpSpLocks noGrp="1"/>
          </p:cNvGrpSpPr>
          <p:nvPr>
            <p:ph idx="1"/>
          </p:nvPr>
        </p:nvGrpSpPr>
        <p:grpSpPr>
          <a:xfrm>
            <a:off x="467544" y="1556792"/>
            <a:ext cx="3680401" cy="4813995"/>
            <a:chOff x="-116790" y="-618806"/>
            <a:chExt cx="8595245" cy="7476806"/>
          </a:xfrm>
        </p:grpSpPr>
        <p:pic>
          <p:nvPicPr>
            <p:cNvPr id="5" name="Picture 3" descr="han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lc="http://schemas.openxmlformats.org/drawingml/2006/lockedCanvas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6790" y="-618806"/>
              <a:ext cx="8595245" cy="6857999"/>
            </a:xfrm>
            <a:prstGeom prst="rect">
              <a:avLst/>
            </a:prstGeom>
            <a:noFill/>
            <a:extLst>
              <a:ext uri="{909E8E84-426E-40DD-AFC4-6F175D3DCCD1}">
                <a14:hiddenFill xmlns="" xmlns:lc="http://schemas.openxmlformats.org/drawingml/2006/lockedCanvas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7564" y="1533526"/>
              <a:ext cx="3741" cy="3475039"/>
              <a:chOff x="1214" y="966"/>
              <a:chExt cx="3741" cy="2189"/>
            </a:xfrm>
          </p:grpSpPr>
          <p:sp>
            <p:nvSpPr>
              <p:cNvPr id="14" name="Line 5"/>
              <p:cNvSpPr>
                <a:spLocks noChangeShapeType="1"/>
              </p:cNvSpPr>
              <p:nvPr/>
            </p:nvSpPr>
            <p:spPr bwMode="auto">
              <a:xfrm>
                <a:off x="3134" y="977"/>
                <a:ext cx="0" cy="1860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  <a:extLst>
                <a:ext uri="{909E8E84-426E-40DD-AFC4-6F175D3DCCD1}">
                  <a14:hiddenFill xmlns="" xmlns:lc="http://schemas.openxmlformats.org/drawingml/2006/lockedCanvas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" name="Line 6"/>
              <p:cNvSpPr>
                <a:spLocks noChangeShapeType="1"/>
              </p:cNvSpPr>
              <p:nvPr/>
            </p:nvSpPr>
            <p:spPr bwMode="auto">
              <a:xfrm rot="687174" flipH="1">
                <a:off x="3430" y="966"/>
                <a:ext cx="4" cy="1905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  <a:extLst>
                <a:ext uri="{909E8E84-426E-40DD-AFC4-6F175D3DCCD1}">
                  <a14:hiddenFill xmlns="" xmlns:lc="http://schemas.openxmlformats.org/drawingml/2006/lockedCanvas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" name="Line 7"/>
              <p:cNvSpPr>
                <a:spLocks noChangeShapeType="1"/>
              </p:cNvSpPr>
              <p:nvPr/>
            </p:nvSpPr>
            <p:spPr bwMode="auto">
              <a:xfrm rot="1393728" flipH="1">
                <a:off x="3716" y="1050"/>
                <a:ext cx="36" cy="1902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  <a:extLst>
                <a:ext uri="{909E8E84-426E-40DD-AFC4-6F175D3DCCD1}">
                  <a14:hiddenFill xmlns="" xmlns:lc="http://schemas.openxmlformats.org/drawingml/2006/lockedCanvas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" name="Line 8"/>
              <p:cNvSpPr>
                <a:spLocks noChangeShapeType="1"/>
              </p:cNvSpPr>
              <p:nvPr/>
            </p:nvSpPr>
            <p:spPr bwMode="auto">
              <a:xfrm rot="2123596" flipH="1">
                <a:off x="3958" y="1162"/>
                <a:ext cx="4" cy="1922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  <a:extLst>
                <a:ext uri="{909E8E84-426E-40DD-AFC4-6F175D3DCCD1}">
                  <a14:hiddenFill xmlns="" xmlns:lc="http://schemas.openxmlformats.org/drawingml/2006/lockedCanvas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" name="Line 9"/>
              <p:cNvSpPr>
                <a:spLocks noChangeShapeType="1"/>
              </p:cNvSpPr>
              <p:nvPr/>
            </p:nvSpPr>
            <p:spPr bwMode="auto">
              <a:xfrm rot="2726013" flipV="1">
                <a:off x="3923" y="1487"/>
                <a:ext cx="162" cy="1843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  <a:extLst>
                <a:ext uri="{909E8E84-426E-40DD-AFC4-6F175D3DCCD1}">
                  <a14:hiddenFill xmlns="" xmlns:lc="http://schemas.openxmlformats.org/drawingml/2006/lockedCanvas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" name="Line 10"/>
              <p:cNvSpPr>
                <a:spLocks noChangeShapeType="1"/>
              </p:cNvSpPr>
              <p:nvPr/>
            </p:nvSpPr>
            <p:spPr bwMode="auto">
              <a:xfrm rot="20465400">
                <a:off x="1625" y="1530"/>
                <a:ext cx="937" cy="1448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  <a:extLst>
                <a:ext uri="{909E8E84-426E-40DD-AFC4-6F175D3DCCD1}">
                  <a14:hiddenFill xmlns="" xmlns:lc="http://schemas.openxmlformats.org/drawingml/2006/lockedCanvas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0" name="Line 11"/>
              <p:cNvSpPr>
                <a:spLocks noChangeShapeType="1"/>
              </p:cNvSpPr>
              <p:nvPr/>
            </p:nvSpPr>
            <p:spPr bwMode="auto">
              <a:xfrm rot="21172657">
                <a:off x="1876" y="1305"/>
                <a:ext cx="911" cy="1583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  <a:extLst>
                <a:ext uri="{909E8E84-426E-40DD-AFC4-6F175D3DCCD1}">
                  <a14:hiddenFill xmlns="" xmlns:lc="http://schemas.openxmlformats.org/drawingml/2006/lockedCanvas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1" name="Line 12"/>
              <p:cNvSpPr>
                <a:spLocks noChangeShapeType="1"/>
              </p:cNvSpPr>
              <p:nvPr/>
            </p:nvSpPr>
            <p:spPr bwMode="auto">
              <a:xfrm rot="301534">
                <a:off x="2106" y="1251"/>
                <a:ext cx="956" cy="1591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  <a:extLst>
                <a:ext uri="{909E8E84-426E-40DD-AFC4-6F175D3DCCD1}">
                  <a14:hiddenFill xmlns="" xmlns:lc="http://schemas.openxmlformats.org/drawingml/2006/lockedCanvas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 rot="908736">
                <a:off x="2481" y="1105"/>
                <a:ext cx="865" cy="1685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  <a:extLst>
                <a:ext uri="{909E8E84-426E-40DD-AFC4-6F175D3DCCD1}">
                  <a14:hiddenFill xmlns="" xmlns:lc="http://schemas.openxmlformats.org/drawingml/2006/lockedCanvas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 rot="20465400">
                <a:off x="1388" y="1993"/>
                <a:ext cx="1269" cy="1046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  <a:extLst>
                <a:ext uri="{909E8E84-426E-40DD-AFC4-6F175D3DCCD1}">
                  <a14:hiddenFill xmlns="" xmlns:lc="http://schemas.openxmlformats.org/drawingml/2006/lockedCanvas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4" name="Line 15"/>
              <p:cNvSpPr>
                <a:spLocks noChangeShapeType="1"/>
              </p:cNvSpPr>
              <p:nvPr/>
            </p:nvSpPr>
            <p:spPr bwMode="auto">
              <a:xfrm rot="20465400">
                <a:off x="1214" y="2448"/>
                <a:ext cx="1487" cy="635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  <a:extLst>
                <a:ext uri="{909E8E84-426E-40DD-AFC4-6F175D3DCCD1}">
                  <a14:hiddenFill xmlns="" xmlns:lc="http://schemas.openxmlformats.org/drawingml/2006/lockedCanvas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 rot="1134600" flipH="1">
                <a:off x="3518" y="1965"/>
                <a:ext cx="1306" cy="1116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  <a:extLst>
                <a:ext uri="{909E8E84-426E-40DD-AFC4-6F175D3DCCD1}">
                  <a14:hiddenFill xmlns="" xmlns:lc="http://schemas.openxmlformats.org/drawingml/2006/lockedCanvas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6" name="Line 17"/>
              <p:cNvSpPr>
                <a:spLocks noChangeShapeType="1"/>
              </p:cNvSpPr>
              <p:nvPr/>
            </p:nvSpPr>
            <p:spPr bwMode="auto">
              <a:xfrm rot="1134600" flipH="1">
                <a:off x="3476" y="2518"/>
                <a:ext cx="1479" cy="637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  <a:extLst>
                <a:ext uri="{909E8E84-426E-40DD-AFC4-6F175D3DCCD1}">
                  <a14:hiddenFill xmlns="" xmlns:lc="http://schemas.openxmlformats.org/drawingml/2006/lockedCanvas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sp>
          <p:nvSpPr>
            <p:cNvPr id="7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1908175" y="5157788"/>
              <a:ext cx="6480175" cy="407987"/>
            </a:xfrm>
            <a:prstGeom prst="rect">
              <a:avLst/>
            </a:prstGeom>
            <a:extLst>
              <a:ext uri="{91240B29-F687-4F45-9708-019B960494DF}">
                <a14:hiddenLine xmlns="" xmlns:lc="http://schemas.openxmlformats.org/drawingml/2006/lockedCanvas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lc="http://schemas.openxmlformats.org/drawingml/2006/lockedCanvas" xmlns:a14="http://schemas.microsoft.com/office/drawing/2010/main">
                  <a:effectLst/>
                </a14:hiddenEffects>
              </a:ext>
            </a:extLst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3600" kern="10" spc="720">
                  <a:solidFill>
                    <a:srgbClr val="740000"/>
                  </a:solidFill>
                  <a:latin typeface="Century Gothic"/>
                </a:rPr>
                <a:t>От знаний, умений и навыков - </a:t>
              </a:r>
            </a:p>
          </p:txBody>
        </p:sp>
        <p:sp>
          <p:nvSpPr>
            <p:cNvPr id="8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1835150" y="5757863"/>
              <a:ext cx="6624638" cy="1100137"/>
            </a:xfrm>
            <a:prstGeom prst="rect">
              <a:avLst/>
            </a:prstGeom>
            <a:extLst>
              <a:ext uri="{91240B29-F687-4F45-9708-019B960494DF}">
                <a14:hiddenLine xmlns="" xmlns:lc="http://schemas.openxmlformats.org/drawingml/2006/lockedCanvas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lc="http://schemas.openxmlformats.org/drawingml/2006/lockedCanvas" xmlns:a14="http://schemas.microsoft.com/office/drawing/2010/main">
                  <a:effectLst/>
                </a14:hiddenEffects>
              </a:ext>
            </a:extLst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3600" kern="10" spc="720">
                  <a:solidFill>
                    <a:srgbClr val="700000"/>
                  </a:solidFill>
                  <a:latin typeface="Palatino Linotype"/>
                </a:rPr>
                <a:t>к универсальным учебным действиям</a:t>
              </a:r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2101746" y="4192589"/>
              <a:ext cx="5777045" cy="914400"/>
              <a:chOff x="1262" y="2659"/>
              <a:chExt cx="3740" cy="576"/>
            </a:xfrm>
          </p:grpSpPr>
          <p:sp>
            <p:nvSpPr>
              <p:cNvPr id="11" name="Rectangle 40"/>
              <p:cNvSpPr>
                <a:spLocks noChangeArrowheads="1"/>
              </p:cNvSpPr>
              <p:nvPr/>
            </p:nvSpPr>
            <p:spPr bwMode="auto">
              <a:xfrm rot="21267433">
                <a:off x="1262" y="3004"/>
                <a:ext cx="1633" cy="136"/>
              </a:xfrm>
              <a:prstGeom prst="rect">
                <a:avLst/>
              </a:prstGeom>
              <a:gradFill rotWithShape="1">
                <a:gsLst>
                  <a:gs pos="0">
                    <a:srgbClr val="FAE3B7"/>
                  </a:gs>
                  <a:gs pos="17999">
                    <a:srgbClr val="A28949"/>
                  </a:gs>
                  <a:gs pos="31000">
                    <a:srgbClr val="835E17"/>
                  </a:gs>
                  <a:gs pos="33000">
                    <a:srgbClr val="BD922A"/>
                  </a:gs>
                  <a:gs pos="37000">
                    <a:srgbClr val="FBE4AE"/>
                  </a:gs>
                  <a:gs pos="78999">
                    <a:srgbClr val="BD922A"/>
                  </a:gs>
                  <a:gs pos="87000">
                    <a:srgbClr val="BD922A"/>
                  </a:gs>
                  <a:gs pos="100000">
                    <a:srgbClr val="FBE4AE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" name="Rectangle 41"/>
              <p:cNvSpPr>
                <a:spLocks noChangeArrowheads="1"/>
              </p:cNvSpPr>
              <p:nvPr/>
            </p:nvSpPr>
            <p:spPr bwMode="auto">
              <a:xfrm rot="332567" flipH="1">
                <a:off x="3383" y="3042"/>
                <a:ext cx="1619" cy="136"/>
              </a:xfrm>
              <a:prstGeom prst="rect">
                <a:avLst/>
              </a:prstGeom>
              <a:gradFill rotWithShape="1">
                <a:gsLst>
                  <a:gs pos="0">
                    <a:srgbClr val="FAE3B7"/>
                  </a:gs>
                  <a:gs pos="17999">
                    <a:srgbClr val="A28949"/>
                  </a:gs>
                  <a:gs pos="31000">
                    <a:srgbClr val="835E17"/>
                  </a:gs>
                  <a:gs pos="33000">
                    <a:srgbClr val="BD922A"/>
                  </a:gs>
                  <a:gs pos="37000">
                    <a:srgbClr val="FBE4AE"/>
                  </a:gs>
                  <a:gs pos="78999">
                    <a:srgbClr val="BD922A"/>
                  </a:gs>
                  <a:gs pos="87000">
                    <a:srgbClr val="BD922A"/>
                  </a:gs>
                  <a:gs pos="100000">
                    <a:srgbClr val="FBE4AE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" name="AutoShape 42"/>
              <p:cNvSpPr>
                <a:spLocks noChangeArrowheads="1"/>
              </p:cNvSpPr>
              <p:nvPr/>
            </p:nvSpPr>
            <p:spPr bwMode="auto">
              <a:xfrm rot="10800000">
                <a:off x="2812" y="2659"/>
                <a:ext cx="621" cy="576"/>
              </a:xfrm>
              <a:custGeom>
                <a:avLst/>
                <a:gdLst>
                  <a:gd name="G0" fmla="+- 7726 0 0"/>
                  <a:gd name="G1" fmla="+- -11795994 0 0"/>
                  <a:gd name="G2" fmla="+- 0 0 -11795994"/>
                  <a:gd name="T0" fmla="*/ 0 256 1"/>
                  <a:gd name="T1" fmla="*/ 180 256 1"/>
                  <a:gd name="G3" fmla="+- -11795994 T0 T1"/>
                  <a:gd name="T2" fmla="*/ 0 256 1"/>
                  <a:gd name="T3" fmla="*/ 90 256 1"/>
                  <a:gd name="G4" fmla="+- -11795994 T2 T3"/>
                  <a:gd name="G5" fmla="*/ G4 2 1"/>
                  <a:gd name="T4" fmla="*/ 90 256 1"/>
                  <a:gd name="T5" fmla="*/ 0 256 1"/>
                  <a:gd name="G6" fmla="+- -11795994 T4 T5"/>
                  <a:gd name="G7" fmla="*/ G6 2 1"/>
                  <a:gd name="G8" fmla="abs -11795994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7726"/>
                  <a:gd name="G18" fmla="*/ 7726 1 2"/>
                  <a:gd name="G19" fmla="+- G18 5400 0"/>
                  <a:gd name="G20" fmla="cos G19 -11795994"/>
                  <a:gd name="G21" fmla="sin G19 -11795994"/>
                  <a:gd name="G22" fmla="+- G20 10800 0"/>
                  <a:gd name="G23" fmla="+- G21 10800 0"/>
                  <a:gd name="G24" fmla="+- 10800 0 G20"/>
                  <a:gd name="G25" fmla="+- 7726 10800 0"/>
                  <a:gd name="G26" fmla="?: G9 G17 G25"/>
                  <a:gd name="G27" fmla="?: G9 0 21600"/>
                  <a:gd name="G28" fmla="cos 10800 -11795994"/>
                  <a:gd name="G29" fmla="sin 10800 -11795994"/>
                  <a:gd name="G30" fmla="sin 7726 -11795994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-11795994 G34 0"/>
                  <a:gd name="G36" fmla="?: G6 G35 G31"/>
                  <a:gd name="G37" fmla="+- 21600 0 G36"/>
                  <a:gd name="G38" fmla="?: G4 0 G33"/>
                  <a:gd name="G39" fmla="?: -11795994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537 w 21600"/>
                  <a:gd name="T15" fmla="*/ 10798 h 21600"/>
                  <a:gd name="T16" fmla="*/ 10800 w 21600"/>
                  <a:gd name="T17" fmla="*/ 3074 h 21600"/>
                  <a:gd name="T18" fmla="*/ 20063 w 21600"/>
                  <a:gd name="T19" fmla="*/ 10798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3074" y="10799"/>
                    </a:moveTo>
                    <a:cubicBezTo>
                      <a:pt x="3074" y="6532"/>
                      <a:pt x="6533" y="3073"/>
                      <a:pt x="10800" y="3074"/>
                    </a:cubicBezTo>
                    <a:cubicBezTo>
                      <a:pt x="15066" y="3074"/>
                      <a:pt x="18525" y="6532"/>
                      <a:pt x="18525" y="10799"/>
                    </a:cubicBezTo>
                    <a:lnTo>
                      <a:pt x="21599" y="10798"/>
                    </a:lnTo>
                    <a:cubicBezTo>
                      <a:pt x="21599" y="4834"/>
                      <a:pt x="16764" y="-1"/>
                      <a:pt x="10799" y="0"/>
                    </a:cubicBezTo>
                    <a:cubicBezTo>
                      <a:pt x="4835" y="0"/>
                      <a:pt x="0" y="4834"/>
                      <a:pt x="0" y="1079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AE3B7"/>
                  </a:gs>
                  <a:gs pos="17999">
                    <a:srgbClr val="A28949"/>
                  </a:gs>
                  <a:gs pos="31000">
                    <a:srgbClr val="835E17"/>
                  </a:gs>
                  <a:gs pos="33000">
                    <a:srgbClr val="BD922A"/>
                  </a:gs>
                  <a:gs pos="37000">
                    <a:srgbClr val="FBE4AE"/>
                  </a:gs>
                  <a:gs pos="78999">
                    <a:srgbClr val="BD922A"/>
                  </a:gs>
                  <a:gs pos="87000">
                    <a:srgbClr val="BD922A"/>
                  </a:gs>
                  <a:gs pos="100000">
                    <a:srgbClr val="FBE4AE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lc="http://schemas.openxmlformats.org/drawingml/2006/lockedCanvas"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lc="http://schemas.openxmlformats.org/drawingml/2006/lockedCanvas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sp>
          <p:nvSpPr>
            <p:cNvPr id="10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1547813" y="1125538"/>
              <a:ext cx="6696075" cy="879475"/>
            </a:xfrm>
            <a:prstGeom prst="rect">
              <a:avLst/>
            </a:prstGeom>
            <a:extLst>
              <a:ext uri="{AF507438-7753-43E0-B8FC-AC1667EBCBE1}">
                <a14:hiddenEffects xmlns="" xmlns:lc="http://schemas.openxmlformats.org/drawingml/2006/lockedCanvas" xmlns:a14="http://schemas.microsoft.com/office/drawing/2010/main">
                  <a:effectLst/>
                </a14:hiddenEffects>
              </a:ext>
            </a:extLst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endParaRPr lang="ru-RU" sz="13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4355976" y="1628800"/>
            <a:ext cx="4320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 течение 7 лет успешно реализую идеи развивающего обучения  системы«Перспективная начальная школа», цель которой - оптимальное общее развитие каждого ребенка.</a:t>
            </a:r>
            <a:br>
              <a:rPr lang="ru-RU" sz="2800" b="1" dirty="0" smtClean="0"/>
            </a:b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Распространение </a:t>
            </a:r>
            <a:b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педагогического опыта</a:t>
            </a:r>
            <a:endParaRPr lang="ru-RU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Открытые уроки  и внеклассные мероприятия (для учителей и родителей</a:t>
            </a:r>
            <a:r>
              <a:rPr lang="ru-RU" dirty="0"/>
              <a:t>)</a:t>
            </a:r>
            <a:endParaRPr lang="ru-RU" dirty="0" smtClean="0"/>
          </a:p>
          <a:p>
            <a:r>
              <a:rPr lang="ru-RU" dirty="0" smtClean="0"/>
              <a:t> Фестиваль </a:t>
            </a:r>
            <a:r>
              <a:rPr lang="ru-RU" dirty="0" err="1" smtClean="0"/>
              <a:t>пед.мастерства</a:t>
            </a:r>
            <a:r>
              <a:rPr lang="ru-RU" dirty="0" smtClean="0"/>
              <a:t> </a:t>
            </a:r>
            <a:r>
              <a:rPr lang="ru-RU" dirty="0"/>
              <a:t>« Учитель – мастер</a:t>
            </a:r>
            <a:r>
              <a:rPr lang="ru-RU" dirty="0" smtClean="0"/>
              <a:t>» ( для учителей района)</a:t>
            </a:r>
          </a:p>
          <a:p>
            <a:r>
              <a:rPr lang="ru-RU" dirty="0" smtClean="0"/>
              <a:t>Выступление на  районном совещании по теме « Развивающее обучение – Перспективная начальная школа»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Использование современных информационных технологий</a:t>
            </a:r>
            <a:endParaRPr lang="ru-RU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Проектирование</a:t>
            </a:r>
          </a:p>
          <a:p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</a:t>
            </a:r>
          </a:p>
          <a:p>
            <a:r>
              <a:rPr lang="ru-RU" dirty="0" smtClean="0"/>
              <a:t>Владение информационно- компьютерными технологиями на уровне пользователя</a:t>
            </a:r>
          </a:p>
          <a:p>
            <a:r>
              <a:rPr lang="ru-RU" dirty="0" smtClean="0"/>
              <a:t>Использование игровых, информационно- </a:t>
            </a:r>
          </a:p>
          <a:p>
            <a:r>
              <a:rPr lang="ru-RU" dirty="0" smtClean="0"/>
              <a:t>компьютерных технологий в процессе обучения и воспитания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Мои достижения</a:t>
            </a:r>
            <a:endParaRPr lang="ru-RU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ru-RU" dirty="0" smtClean="0"/>
              <a:t>Благодарность от газеты «Новый мир» за помощь детям в подготовке к конкурсу (2007 )</a:t>
            </a:r>
          </a:p>
          <a:p>
            <a:r>
              <a:rPr lang="ru-RU" dirty="0" smtClean="0"/>
              <a:t>Сертификат от </a:t>
            </a:r>
            <a:r>
              <a:rPr lang="ru-RU" dirty="0" err="1" smtClean="0"/>
              <a:t>ИПКиПРО</a:t>
            </a:r>
            <a:r>
              <a:rPr lang="ru-RU" dirty="0" smtClean="0"/>
              <a:t> за  участии в областном конкурсе методических разработок ( 2008)</a:t>
            </a:r>
          </a:p>
          <a:p>
            <a:r>
              <a:rPr lang="ru-RU" dirty="0" smtClean="0"/>
              <a:t>Грамота от районного отдела образования за участие в фестивале </a:t>
            </a:r>
            <a:r>
              <a:rPr lang="ru-RU" dirty="0" err="1" smtClean="0"/>
              <a:t>педмастерства</a:t>
            </a:r>
            <a:r>
              <a:rPr lang="ru-RU" dirty="0" smtClean="0"/>
              <a:t> (2010</a:t>
            </a:r>
          </a:p>
          <a:p>
            <a:r>
              <a:rPr lang="ru-RU" dirty="0" smtClean="0"/>
              <a:t>Диплом от ИРОСТ за участие в областном конкурсе на самый читающий класс (2013)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527</TotalTime>
  <Words>329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Резюме учителя начальных классов МКОУ «Сулюклинская средняя школа»  филиал «Абултаевская основная школа»</vt:lpstr>
      <vt:lpstr>Содержание</vt:lpstr>
      <vt:lpstr> Общие сведения</vt:lpstr>
      <vt:lpstr> Повышение  квалификации: </vt:lpstr>
      <vt:lpstr>Слайд 5</vt:lpstr>
      <vt:lpstr>Уча других, мы учимся сами" (Сенека)</vt:lpstr>
      <vt:lpstr>Распространение  педагогического опыта</vt:lpstr>
      <vt:lpstr>Использование современных информационных технологий</vt:lpstr>
      <vt:lpstr>Мои достижения</vt:lpstr>
      <vt:lpstr>Мои увлечения</vt:lpstr>
      <vt:lpstr>Планы на будущее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42</cp:revision>
  <dcterms:created xsi:type="dcterms:W3CDTF">2014-01-29T18:16:11Z</dcterms:created>
  <dcterms:modified xsi:type="dcterms:W3CDTF">2014-02-23T17:34:21Z</dcterms:modified>
</cp:coreProperties>
</file>